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Titillium Web"/>
      <p:regular r:id="rId28"/>
      <p:bold r:id="rId29"/>
      <p:italic r:id="rId30"/>
      <p:boldItalic r:id="rId31"/>
    </p:embeddedFont>
    <p:embeddedFont>
      <p:font typeface="Titillium Web Light"/>
      <p:regular r:id="rId32"/>
      <p:bold r:id="rId33"/>
      <p:italic r:id="rId34"/>
      <p:boldItalic r:id="rId35"/>
    </p:embeddedFon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itilliumWe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itilliumWeb-boldItalic.fntdata"/><Relationship Id="rId30" Type="http://schemas.openxmlformats.org/officeDocument/2006/relationships/font" Target="fonts/TitilliumWeb-italic.fntdata"/><Relationship Id="rId11" Type="http://schemas.openxmlformats.org/officeDocument/2006/relationships/slide" Target="slides/slide6.xml"/><Relationship Id="rId33" Type="http://schemas.openxmlformats.org/officeDocument/2006/relationships/font" Target="fonts/TitilliumWebLight-bold.fntdata"/><Relationship Id="rId10" Type="http://schemas.openxmlformats.org/officeDocument/2006/relationships/slide" Target="slides/slide5.xml"/><Relationship Id="rId32" Type="http://schemas.openxmlformats.org/officeDocument/2006/relationships/font" Target="fonts/TitilliumWebLight-regular.fntdata"/><Relationship Id="rId13" Type="http://schemas.openxmlformats.org/officeDocument/2006/relationships/slide" Target="slides/slide8.xml"/><Relationship Id="rId35" Type="http://schemas.openxmlformats.org/officeDocument/2006/relationships/font" Target="fonts/TitilliumWeb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TitilliumWebLight-italic.fntdata"/><Relationship Id="rId15" Type="http://schemas.openxmlformats.org/officeDocument/2006/relationships/slide" Target="slides/slide10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24dfec6d6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224dfec6d6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224dfec6d6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24dfec6d6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224dfec6d6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224dfec6d6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24dfec6d6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224dfec6d6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224dfec6d6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92753f80a_5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892753f80a_5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892753f80a_5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92753f80a_5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892753f80a_5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892753f80a_5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7a3e0091e_2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27a3e0091e_2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27a3e0091e_2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24dfec6d6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224dfec6d6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224dfec6d6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24dfec6d6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224dfec6d6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224dfec6d6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24dfec6d6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224dfec6d6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224dfec6d6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24dfec6d6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224dfec6d6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224dfec6d6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24dfec6d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24dfec6d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1ee71acba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21ee71acba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21ee71acba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24dfec6d6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224dfec6d6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224dfec6d6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24dfec6d6_0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224dfec6d6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224dfec6d6_0_3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24dfec6d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24dfec6d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24dfec6d6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224dfec6d6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224dfec6d6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24dfec6d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224dfec6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224dfec6d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92753f80a_5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892753f80a_5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892753f80a_5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24dfec6d6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224dfec6d6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224dfec6d6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24dfec6d6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224dfec6d6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224dfec6d6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24dfec6d6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224dfec6d6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224dfec6d6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_mit_Ü_C">
  <p:cSld name="Inhalt_mit_Ü_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 rot="-5400000">
            <a:off x="-1581420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1104000" cy="5143500"/>
          </a:xfrm>
          <a:prstGeom prst="rect">
            <a:avLst/>
          </a:prstGeom>
          <a:solidFill>
            <a:srgbClr val="27B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65" y="4179566"/>
            <a:ext cx="82296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body"/>
          </p:nvPr>
        </p:nvSpPr>
        <p:spPr>
          <a:xfrm rot="-5400000">
            <a:off x="-1386029" y="180026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1340358" y="857279"/>
            <a:ext cx="7554600" cy="117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B5B3"/>
              </a:buClr>
              <a:buSzPts val="2100"/>
              <a:buNone/>
              <a:defRPr sz="2100">
                <a:solidFill>
                  <a:srgbClr val="27B5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b="1" i="0" sz="1800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bar, Area C">
  <p:cSld name="Content with bar, Area C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1104000" cy="51435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136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340358" y="857279"/>
            <a:ext cx="75543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 rot="-5400000">
            <a:off x="-1395776" y="1799228"/>
            <a:ext cx="3868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hyperlink" Target="mailto:jose.pizarro@physik.hu-berlin.d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image" Target="../media/image5.jpg"/><Relationship Id="rId13" Type="http://schemas.openxmlformats.org/officeDocument/2006/relationships/image" Target="../media/image28.jpg"/><Relationship Id="rId1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7.jpg"/><Relationship Id="rId9" Type="http://schemas.openxmlformats.org/officeDocument/2006/relationships/image" Target="../media/image22.jpg"/><Relationship Id="rId15" Type="http://schemas.openxmlformats.org/officeDocument/2006/relationships/image" Target="../media/image18.jpg"/><Relationship Id="rId14" Type="http://schemas.openxmlformats.org/officeDocument/2006/relationships/image" Target="../media/image9.png"/><Relationship Id="rId16" Type="http://schemas.openxmlformats.org/officeDocument/2006/relationships/image" Target="../media/image24.jp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14.png"/><Relationship Id="rId8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7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jose.pizarro@physik.hu-berlin.de" TargetMode="Externa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15.jpg"/><Relationship Id="rId7" Type="http://schemas.openxmlformats.org/officeDocument/2006/relationships/image" Target="../media/image35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198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FAIR Data Infrastructure for Computation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251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Advanced many-body methods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757413" y="3393625"/>
            <a:ext cx="6041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8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José M. (Chema) Pizarro</a:t>
            </a:r>
            <a:endParaRPr sz="158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80">
                <a:solidFill>
                  <a:srgbClr val="B7B7B7"/>
                </a:solidFill>
                <a:latin typeface="Titillium Web"/>
                <a:ea typeface="Titillium Web"/>
                <a:cs typeface="Titillium Web"/>
                <a:sym typeface="Titillium Web"/>
              </a:rPr>
              <a:t>N. Daelman, J.F. Rudzinski, L.M.Ghiringhelli, R. Valentí, S. Botti, C. Draxl</a:t>
            </a:r>
            <a:endParaRPr sz="1580">
              <a:solidFill>
                <a:srgbClr val="B7B7B7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425" y="3177987"/>
            <a:ext cx="837725" cy="8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87126"/>
            <a:ext cx="1250250" cy="16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7200" y="4168975"/>
            <a:ext cx="1608175" cy="2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1909825" y="4263725"/>
            <a:ext cx="60417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8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6"/>
              </a:rPr>
              <a:t>jose.pizarro@physik.hu-berlin.de</a:t>
            </a:r>
            <a:endParaRPr sz="158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8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@JosePizarroB</a:t>
            </a:r>
            <a:r>
              <a:rPr lang="en" sz="158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(Twitter)</a:t>
            </a:r>
            <a:endParaRPr sz="158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250" y="144925"/>
            <a:ext cx="3292050" cy="470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471" y="1105875"/>
            <a:ext cx="32004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2551275" y="4658700"/>
            <a:ext cx="14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GW SinglePoint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6458575" y="4658700"/>
            <a:ext cx="13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GW workflow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1719475" y="3252075"/>
            <a:ext cx="785100" cy="47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B5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5547150" y="2193350"/>
            <a:ext cx="1652400" cy="167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B5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5" y="107271"/>
            <a:ext cx="948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 entries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5" y="107271"/>
            <a:ext cx="948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 entries</a:t>
            </a:r>
            <a:endParaRPr/>
          </a:p>
        </p:txBody>
      </p:sp>
      <p:grpSp>
        <p:nvGrpSpPr>
          <p:cNvPr id="223" name="Google Shape;223;p25"/>
          <p:cNvGrpSpPr/>
          <p:nvPr/>
        </p:nvGrpSpPr>
        <p:grpSpPr>
          <a:xfrm>
            <a:off x="2562194" y="573178"/>
            <a:ext cx="4019614" cy="4473271"/>
            <a:chOff x="3112450" y="172975"/>
            <a:chExt cx="4437149" cy="4873375"/>
          </a:xfrm>
        </p:grpSpPr>
        <p:pic>
          <p:nvPicPr>
            <p:cNvPr id="224" name="Google Shape;22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2450" y="172975"/>
              <a:ext cx="4437149" cy="287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2050" y="3222175"/>
              <a:ext cx="3137949" cy="1824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25"/>
          <p:cNvSpPr txBox="1"/>
          <p:nvPr/>
        </p:nvSpPr>
        <p:spPr>
          <a:xfrm>
            <a:off x="6820525" y="853300"/>
            <a:ext cx="16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Si2 - GW workflow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6"/>
          <p:cNvGrpSpPr/>
          <p:nvPr/>
        </p:nvGrpSpPr>
        <p:grpSpPr>
          <a:xfrm>
            <a:off x="1243000" y="2947401"/>
            <a:ext cx="3991899" cy="2292074"/>
            <a:chOff x="1243000" y="2947401"/>
            <a:chExt cx="3991899" cy="2292074"/>
          </a:xfrm>
        </p:grpSpPr>
        <p:sp>
          <p:nvSpPr>
            <p:cNvPr id="233" name="Google Shape;233;p26"/>
            <p:cNvSpPr txBox="1"/>
            <p:nvPr/>
          </p:nvSpPr>
          <p:spPr>
            <a:xfrm>
              <a:off x="1631100" y="3239598"/>
              <a:ext cx="1074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Titillium Web"/>
                  <a:ea typeface="Titillium Web"/>
                  <a:cs typeface="Titillium Web"/>
                  <a:sym typeface="Titillium Web"/>
                </a:rPr>
                <a:t>DMFT</a:t>
              </a:r>
              <a:endParaRPr sz="23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234" name="Google Shape;23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28251">
              <a:off x="3202843" y="3215477"/>
              <a:ext cx="1766310" cy="1755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6"/>
            <p:cNvSpPr txBox="1"/>
            <p:nvPr/>
          </p:nvSpPr>
          <p:spPr>
            <a:xfrm>
              <a:off x="1243000" y="4032150"/>
              <a:ext cx="2296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Useful to study metal-to-insulator (Mott) transitions 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236" name="Google Shape;236;p26"/>
          <p:cNvGrpSpPr/>
          <p:nvPr/>
        </p:nvGrpSpPr>
        <p:grpSpPr>
          <a:xfrm>
            <a:off x="1102773" y="908575"/>
            <a:ext cx="8041231" cy="4099227"/>
            <a:chOff x="1102773" y="908575"/>
            <a:chExt cx="8041231" cy="4099227"/>
          </a:xfrm>
        </p:grpSpPr>
        <p:cxnSp>
          <p:nvCxnSpPr>
            <p:cNvPr id="237" name="Google Shape;237;p26"/>
            <p:cNvCxnSpPr/>
            <p:nvPr/>
          </p:nvCxnSpPr>
          <p:spPr>
            <a:xfrm>
              <a:off x="5000750" y="1061002"/>
              <a:ext cx="0" cy="394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6"/>
            <p:cNvCxnSpPr/>
            <p:nvPr/>
          </p:nvCxnSpPr>
          <p:spPr>
            <a:xfrm rot="10800000">
              <a:off x="1198725" y="3034275"/>
              <a:ext cx="76494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" name="Google Shape;239;p26"/>
            <p:cNvSpPr txBox="1"/>
            <p:nvPr/>
          </p:nvSpPr>
          <p:spPr>
            <a:xfrm>
              <a:off x="3216975" y="1126550"/>
              <a:ext cx="7149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Titillium Web"/>
                  <a:ea typeface="Titillium Web"/>
                  <a:cs typeface="Titillium Web"/>
                  <a:sym typeface="Titillium Web"/>
                </a:rPr>
                <a:t>GW</a:t>
              </a:r>
              <a:endParaRPr sz="23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40" name="Google Shape;240;p26"/>
            <p:cNvSpPr txBox="1"/>
            <p:nvPr/>
          </p:nvSpPr>
          <p:spPr>
            <a:xfrm>
              <a:off x="6709900" y="922400"/>
              <a:ext cx="850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Titillium Web"/>
                  <a:ea typeface="Titillium Web"/>
                  <a:cs typeface="Titillium Web"/>
                  <a:sym typeface="Titillium Web"/>
                </a:rPr>
                <a:t>BSE</a:t>
              </a:r>
              <a:endParaRPr sz="23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241" name="Google Shape;24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51439">
              <a:off x="1290573" y="1115334"/>
              <a:ext cx="1403125" cy="1313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6"/>
            <p:cNvSpPr txBox="1"/>
            <p:nvPr/>
          </p:nvSpPr>
          <p:spPr>
            <a:xfrm>
              <a:off x="5108575" y="3101975"/>
              <a:ext cx="37479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"/>
                  <a:ea typeface="Titillium Web"/>
                  <a:cs typeface="Titillium Web"/>
                  <a:sym typeface="Titillium Web"/>
                </a:rPr>
                <a:t>…and in general all those techniques that go beyond DFT and are useful to study dynamical and out-of-the-ground-state properties: </a:t>
              </a:r>
              <a:endParaRPr sz="1600"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"/>
                  <a:ea typeface="Titillium Web"/>
                  <a:cs typeface="Titillium Web"/>
                  <a:sym typeface="Titillium Web"/>
                </a:rPr>
                <a:t>Core-hole excitations, TDDFT…</a:t>
              </a:r>
              <a:endParaRPr sz="1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43" name="Google Shape;243;p26"/>
            <p:cNvSpPr txBox="1"/>
            <p:nvPr/>
          </p:nvSpPr>
          <p:spPr>
            <a:xfrm>
              <a:off x="2558450" y="2331788"/>
              <a:ext cx="2442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Useful for quantitative analysis of the band gap 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44" name="Google Shape;244;p26"/>
            <p:cNvSpPr txBox="1"/>
            <p:nvPr/>
          </p:nvSpPr>
          <p:spPr>
            <a:xfrm>
              <a:off x="5518900" y="2352775"/>
              <a:ext cx="3232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Useful to study bound states (excitons) excitations and absorption spectra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245" name="Google Shape;24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519488">
              <a:off x="7540750" y="1214300"/>
              <a:ext cx="1454562" cy="102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046879">
              <a:off x="5024900" y="1309662"/>
              <a:ext cx="1636069" cy="83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26"/>
          <p:cNvSpPr/>
          <p:nvPr/>
        </p:nvSpPr>
        <p:spPr>
          <a:xfrm>
            <a:off x="1213075" y="3072825"/>
            <a:ext cx="3648300" cy="19884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beyond DFT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/>
        </p:nvSpPr>
        <p:spPr>
          <a:xfrm>
            <a:off x="4480850" y="1517425"/>
            <a:ext cx="107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cuprates</a:t>
            </a:r>
            <a:endParaRPr baseline="-25000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55" name="Google Shape;255;p27"/>
          <p:cNvGrpSpPr/>
          <p:nvPr/>
        </p:nvGrpSpPr>
        <p:grpSpPr>
          <a:xfrm>
            <a:off x="1511224" y="1604850"/>
            <a:ext cx="2777626" cy="1933799"/>
            <a:chOff x="1511224" y="1604850"/>
            <a:chExt cx="2777626" cy="1933799"/>
          </a:xfrm>
        </p:grpSpPr>
        <p:pic>
          <p:nvPicPr>
            <p:cNvPr id="256" name="Google Shape;256;p27"/>
            <p:cNvPicPr preferRelativeResize="0"/>
            <p:nvPr/>
          </p:nvPicPr>
          <p:blipFill rotWithShape="1">
            <a:blip r:embed="rId3">
              <a:alphaModFix/>
            </a:blip>
            <a:srcRect b="11442" l="0" r="0" t="11450"/>
            <a:stretch/>
          </p:blipFill>
          <p:spPr>
            <a:xfrm>
              <a:off x="1511224" y="1604850"/>
              <a:ext cx="2082225" cy="193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7"/>
            <p:cNvSpPr txBox="1"/>
            <p:nvPr/>
          </p:nvSpPr>
          <p:spPr>
            <a:xfrm>
              <a:off x="3519650" y="2110050"/>
              <a:ext cx="769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Berdnorz and Müller</a:t>
              </a: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Zeitschrift für Physik B Condensed Matter 1986</a:t>
              </a:r>
              <a:endParaRPr sz="8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58" name="Google Shape;258;p27"/>
          <p:cNvGrpSpPr/>
          <p:nvPr/>
        </p:nvGrpSpPr>
        <p:grpSpPr>
          <a:xfrm>
            <a:off x="1759125" y="3485250"/>
            <a:ext cx="2529725" cy="1563174"/>
            <a:chOff x="1759125" y="3485250"/>
            <a:chExt cx="2529725" cy="1563174"/>
          </a:xfrm>
        </p:grpSpPr>
        <p:pic>
          <p:nvPicPr>
            <p:cNvPr id="259" name="Google Shape;259;p27"/>
            <p:cNvPicPr preferRelativeResize="0"/>
            <p:nvPr/>
          </p:nvPicPr>
          <p:blipFill rotWithShape="1">
            <a:blip r:embed="rId4">
              <a:alphaModFix/>
            </a:blip>
            <a:srcRect b="0" l="2918" r="2928" t="0"/>
            <a:stretch/>
          </p:blipFill>
          <p:spPr>
            <a:xfrm>
              <a:off x="1759125" y="3485250"/>
              <a:ext cx="1683176" cy="1563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7"/>
            <p:cNvSpPr txBox="1"/>
            <p:nvPr/>
          </p:nvSpPr>
          <p:spPr>
            <a:xfrm>
              <a:off x="3519650" y="3831750"/>
              <a:ext cx="769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Baiutti et al.</a:t>
              </a: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Beilstein J. Nanotechnol. 2014</a:t>
              </a:r>
              <a:endParaRPr sz="8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61" name="Google Shape;261;p27"/>
          <p:cNvGrpSpPr/>
          <p:nvPr/>
        </p:nvGrpSpPr>
        <p:grpSpPr>
          <a:xfrm>
            <a:off x="4240200" y="1885950"/>
            <a:ext cx="4610176" cy="2464725"/>
            <a:chOff x="4240200" y="1885950"/>
            <a:chExt cx="4610176" cy="2464725"/>
          </a:xfrm>
        </p:grpSpPr>
        <p:grpSp>
          <p:nvGrpSpPr>
            <p:cNvPr id="262" name="Google Shape;262;p27"/>
            <p:cNvGrpSpPr/>
            <p:nvPr/>
          </p:nvGrpSpPr>
          <p:grpSpPr>
            <a:xfrm>
              <a:off x="4240200" y="2100924"/>
              <a:ext cx="4610176" cy="2249751"/>
              <a:chOff x="4240200" y="2100924"/>
              <a:chExt cx="4610176" cy="2249751"/>
            </a:xfrm>
          </p:grpSpPr>
          <p:pic>
            <p:nvPicPr>
              <p:cNvPr id="263" name="Google Shape;263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240200" y="2100924"/>
                <a:ext cx="4610176" cy="17670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4" name="Google Shape;264;p27"/>
              <p:cNvSpPr txBox="1"/>
              <p:nvPr/>
            </p:nvSpPr>
            <p:spPr>
              <a:xfrm>
                <a:off x="4672450" y="3919575"/>
                <a:ext cx="10194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Woo Jang et al.</a:t>
                </a:r>
                <a:r>
                  <a:rPr lang="en" sz="800"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, Sci. Reports 2015</a:t>
                </a:r>
                <a:endParaRPr sz="800"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</p:txBody>
          </p:sp>
        </p:grpSp>
        <p:sp>
          <p:nvSpPr>
            <p:cNvPr id="265" name="Google Shape;265;p27"/>
            <p:cNvSpPr txBox="1"/>
            <p:nvPr/>
          </p:nvSpPr>
          <p:spPr>
            <a:xfrm>
              <a:off x="5026025" y="1885950"/>
              <a:ext cx="72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DFT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66" name="Google Shape;266;p27"/>
            <p:cNvSpPr txBox="1"/>
            <p:nvPr/>
          </p:nvSpPr>
          <p:spPr>
            <a:xfrm>
              <a:off x="7264400" y="1885950"/>
              <a:ext cx="72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qpGW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267" name="Google Shape;26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">
            <a:off x="7468050" y="87908"/>
            <a:ext cx="1433477" cy="142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DMFT</a:t>
            </a:r>
            <a:endParaRPr/>
          </a:p>
        </p:txBody>
      </p:sp>
      <p:sp>
        <p:nvSpPr>
          <p:cNvPr id="269" name="Google Shape;269;p27"/>
          <p:cNvSpPr txBox="1"/>
          <p:nvPr>
            <p:ph idx="1" type="body"/>
          </p:nvPr>
        </p:nvSpPr>
        <p:spPr>
          <a:xfrm>
            <a:off x="1340358" y="857279"/>
            <a:ext cx="7554300" cy="39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Useful to study metal-to-insulator (Mott) transitions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/>
        </p:nvSpPr>
        <p:spPr>
          <a:xfrm>
            <a:off x="1473525" y="4604450"/>
            <a:ext cx="15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 Light"/>
                <a:ea typeface="Titillium Web Light"/>
                <a:cs typeface="Titillium Web Light"/>
                <a:sym typeface="Titillium Web Light"/>
              </a:rPr>
              <a:t>Tamai et al, PRX 2019</a:t>
            </a:r>
            <a:endParaRPr sz="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746" y="1228375"/>
            <a:ext cx="5875704" cy="33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/>
        </p:nvSpPr>
        <p:spPr>
          <a:xfrm>
            <a:off x="4731725" y="853675"/>
            <a:ext cx="10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Sr</a:t>
            </a:r>
            <a:r>
              <a:rPr baseline="-25000" lang="en"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RuO</a:t>
            </a:r>
            <a:r>
              <a:rPr baseline="-25000" lang="en"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baseline="-25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8" name="Google Shape;278;p28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ARPES vs DFT + DMFT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671" y="1032317"/>
            <a:ext cx="7845929" cy="3858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29"/>
          <p:cNvCxnSpPr/>
          <p:nvPr/>
        </p:nvCxnSpPr>
        <p:spPr>
          <a:xfrm flipH="1">
            <a:off x="1495150" y="934600"/>
            <a:ext cx="2317500" cy="2070900"/>
          </a:xfrm>
          <a:prstGeom prst="straightConnector1">
            <a:avLst/>
          </a:prstGeom>
          <a:noFill/>
          <a:ln cap="flat" cmpd="sng" w="9525">
            <a:solidFill>
              <a:srgbClr val="27B5B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29"/>
          <p:cNvSpPr/>
          <p:nvPr/>
        </p:nvSpPr>
        <p:spPr>
          <a:xfrm>
            <a:off x="1145675" y="2377375"/>
            <a:ext cx="1568100" cy="80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B5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875" y="102719"/>
            <a:ext cx="3297730" cy="5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9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DMFT FAIR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112" y="822350"/>
            <a:ext cx="4192688" cy="43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0"/>
          <p:cNvSpPr txBox="1"/>
          <p:nvPr/>
        </p:nvSpPr>
        <p:spPr>
          <a:xfrm>
            <a:off x="6301800" y="1790800"/>
            <a:ext cx="27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Codes supported: w2dynamics, solid_dmft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" y="107271"/>
            <a:ext cx="948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DMFT FAIR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 b="622" l="0" r="0" t="631"/>
          <a:stretch/>
        </p:blipFill>
        <p:spPr>
          <a:xfrm>
            <a:off x="1888858" y="1068475"/>
            <a:ext cx="5366289" cy="39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" y="107271"/>
            <a:ext cx="948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1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DMFT uploads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2"/>
          <p:cNvPicPr preferRelativeResize="0"/>
          <p:nvPr/>
        </p:nvPicPr>
        <p:blipFill rotWithShape="1">
          <a:blip r:embed="rId3">
            <a:alphaModFix/>
          </a:blip>
          <a:srcRect b="622" l="0" r="0" t="631"/>
          <a:stretch/>
        </p:blipFill>
        <p:spPr>
          <a:xfrm>
            <a:off x="1888858" y="1068475"/>
            <a:ext cx="5366289" cy="39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/>
          <p:nvPr/>
        </p:nvSpPr>
        <p:spPr>
          <a:xfrm>
            <a:off x="2369900" y="4156675"/>
            <a:ext cx="3401700" cy="261600"/>
          </a:xfrm>
          <a:prstGeom prst="ellipse">
            <a:avLst/>
          </a:prstGeom>
          <a:noFill/>
          <a:ln cap="flat" cmpd="sng" w="9525">
            <a:solidFill>
              <a:srgbClr val="27B5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2335400" y="4722000"/>
            <a:ext cx="3401700" cy="261600"/>
          </a:xfrm>
          <a:prstGeom prst="ellipse">
            <a:avLst/>
          </a:prstGeom>
          <a:noFill/>
          <a:ln cap="flat" cmpd="sng" w="9525">
            <a:solidFill>
              <a:srgbClr val="27B5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950" y="858585"/>
            <a:ext cx="5366300" cy="2836263"/>
          </a:xfrm>
          <a:prstGeom prst="rect">
            <a:avLst/>
          </a:prstGeom>
          <a:noFill/>
          <a:ln cap="flat" cmpd="sng" w="9525">
            <a:solidFill>
              <a:srgbClr val="27B5B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5" name="Google Shape;315;p32"/>
          <p:cNvCxnSpPr>
            <a:stCxn id="314" idx="2"/>
            <a:endCxn id="312" idx="0"/>
          </p:cNvCxnSpPr>
          <p:nvPr/>
        </p:nvCxnSpPr>
        <p:spPr>
          <a:xfrm flipH="1">
            <a:off x="4070800" y="3694848"/>
            <a:ext cx="2208300" cy="461700"/>
          </a:xfrm>
          <a:prstGeom prst="straightConnector1">
            <a:avLst/>
          </a:prstGeom>
          <a:noFill/>
          <a:ln cap="flat" cmpd="sng" w="9525">
            <a:solidFill>
              <a:srgbClr val="27B5B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6" name="Google Shape;3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5" y="107271"/>
            <a:ext cx="948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DMFT (small) issue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5" y="107271"/>
            <a:ext cx="948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DMFT entries</a:t>
            </a:r>
            <a:endParaRPr/>
          </a:p>
        </p:txBody>
      </p:sp>
      <p:grpSp>
        <p:nvGrpSpPr>
          <p:cNvPr id="325" name="Google Shape;325;p33"/>
          <p:cNvGrpSpPr/>
          <p:nvPr/>
        </p:nvGrpSpPr>
        <p:grpSpPr>
          <a:xfrm>
            <a:off x="2619794" y="620500"/>
            <a:ext cx="3904425" cy="4479969"/>
            <a:chOff x="2619794" y="620500"/>
            <a:chExt cx="3904425" cy="4479969"/>
          </a:xfrm>
        </p:grpSpPr>
        <p:pic>
          <p:nvPicPr>
            <p:cNvPr id="326" name="Google Shape;32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22212" y="620500"/>
              <a:ext cx="3499576" cy="355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9794" y="4175319"/>
              <a:ext cx="3904425" cy="925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33"/>
          <p:cNvSpPr txBox="1"/>
          <p:nvPr/>
        </p:nvSpPr>
        <p:spPr>
          <a:xfrm>
            <a:off x="6524225" y="860775"/>
            <a:ext cx="14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SrVO3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01325" y="304800"/>
            <a:ext cx="283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FAIR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=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indable,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A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ccessible,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nteroperable,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eusable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849" y="732741"/>
            <a:ext cx="373302" cy="497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75" y="920400"/>
            <a:ext cx="1608175" cy="2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712" y="52375"/>
            <a:ext cx="373300" cy="4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4173" y="1759353"/>
            <a:ext cx="423496" cy="51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4323" y="1053329"/>
            <a:ext cx="423496" cy="42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5890" y="2533270"/>
            <a:ext cx="373325" cy="49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8125" y="4644467"/>
            <a:ext cx="423500" cy="49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18238" y="3251540"/>
            <a:ext cx="434412" cy="57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87887" y="1574890"/>
            <a:ext cx="373288" cy="47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31772" y="3892956"/>
            <a:ext cx="464974" cy="55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60925" y="304800"/>
            <a:ext cx="497725" cy="4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16725" y="4501294"/>
            <a:ext cx="423499" cy="56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70190" y="2010600"/>
            <a:ext cx="567075" cy="6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">
            <a:off x="7468050" y="87908"/>
            <a:ext cx="1433477" cy="1425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/>
          <p:nvPr/>
        </p:nvSpPr>
        <p:spPr>
          <a:xfrm>
            <a:off x="3793500" y="1445389"/>
            <a:ext cx="1329300" cy="1095000"/>
          </a:xfrm>
          <a:prstGeom prst="verticalScroll">
            <a:avLst>
              <a:gd fmla="val 12500" name="adj"/>
            </a:avLst>
          </a:prstGeom>
          <a:solidFill>
            <a:srgbClr val="87C5C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Type (Wannier, Slater-Koster).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Atoms and projected orbitals.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n_orbitals.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k-grids.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36" name="Google Shape;336;p34"/>
          <p:cNvCxnSpPr>
            <a:stCxn id="335" idx="1"/>
            <a:endCxn id="337" idx="0"/>
          </p:cNvCxnSpPr>
          <p:nvPr/>
        </p:nvCxnSpPr>
        <p:spPr>
          <a:xfrm flipH="1">
            <a:off x="3654675" y="1992889"/>
            <a:ext cx="275700" cy="664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38" name="Google Shape;338;p34"/>
          <p:cNvSpPr/>
          <p:nvPr/>
        </p:nvSpPr>
        <p:spPr>
          <a:xfrm>
            <a:off x="6385700" y="1249675"/>
            <a:ext cx="1329300" cy="1095000"/>
          </a:xfrm>
          <a:prstGeom prst="verticalScroll">
            <a:avLst>
              <a:gd fmla="val 12500" name="adj"/>
            </a:avLst>
          </a:prstGeom>
          <a:solidFill>
            <a:srgbClr val="87C5C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Impurity solver.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Interactions (U, J).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Temperature.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Filling.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k-grids.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Freq/time grids.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39" name="Google Shape;339;p34"/>
          <p:cNvCxnSpPr>
            <a:stCxn id="338" idx="1"/>
            <a:endCxn id="340" idx="0"/>
          </p:cNvCxnSpPr>
          <p:nvPr/>
        </p:nvCxnSpPr>
        <p:spPr>
          <a:xfrm flipH="1">
            <a:off x="5700875" y="1797175"/>
            <a:ext cx="821700" cy="303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341" name="Google Shape;341;p34"/>
          <p:cNvGrpSpPr/>
          <p:nvPr/>
        </p:nvGrpSpPr>
        <p:grpSpPr>
          <a:xfrm>
            <a:off x="1353275" y="2101213"/>
            <a:ext cx="6773875" cy="2919488"/>
            <a:chOff x="1353275" y="2101213"/>
            <a:chExt cx="6773875" cy="2919488"/>
          </a:xfrm>
        </p:grpSpPr>
        <p:sp>
          <p:nvSpPr>
            <p:cNvPr id="342" name="Google Shape;342;p34"/>
            <p:cNvSpPr/>
            <p:nvPr/>
          </p:nvSpPr>
          <p:spPr>
            <a:xfrm>
              <a:off x="2186225" y="3460700"/>
              <a:ext cx="890400" cy="890400"/>
            </a:xfrm>
            <a:prstGeom prst="ellipse">
              <a:avLst/>
            </a:prstGeom>
            <a:solidFill>
              <a:srgbClr val="192E8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DFT</a:t>
              </a:r>
              <a:endParaRPr sz="15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SinglePoint</a:t>
              </a:r>
              <a:endParaRPr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353275" y="4510700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Input structure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353275" y="2791100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Input DFT method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399575" y="3650900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Output DFT states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3399575" y="2657125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Input Projection method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232525" y="2968600"/>
              <a:ext cx="890400" cy="890400"/>
            </a:xfrm>
            <a:prstGeom prst="ellipse">
              <a:avLst/>
            </a:prstGeom>
            <a:solidFill>
              <a:srgbClr val="192E8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Projection</a:t>
              </a:r>
              <a:endParaRPr sz="11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SinglePoint</a:t>
              </a:r>
              <a:endParaRPr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5445875" y="3158800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Output Projection states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cxnSp>
          <p:nvCxnSpPr>
            <p:cNvPr id="348" name="Google Shape;348;p34"/>
            <p:cNvCxnSpPr>
              <a:stCxn id="344" idx="4"/>
              <a:endCxn id="342" idx="2"/>
            </p:cNvCxnSpPr>
            <p:nvPr/>
          </p:nvCxnSpPr>
          <p:spPr>
            <a:xfrm flipH="1" rot="-5400000">
              <a:off x="1594925" y="3314450"/>
              <a:ext cx="604800" cy="5781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9" name="Google Shape;349;p34"/>
            <p:cNvCxnSpPr>
              <a:stCxn id="343" idx="0"/>
              <a:endCxn id="342" idx="2"/>
            </p:cNvCxnSpPr>
            <p:nvPr/>
          </p:nvCxnSpPr>
          <p:spPr>
            <a:xfrm rot="-5400000">
              <a:off x="1594925" y="3919250"/>
              <a:ext cx="604800" cy="5781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0" name="Google Shape;350;p34"/>
            <p:cNvCxnSpPr>
              <a:stCxn id="342" idx="6"/>
              <a:endCxn id="345" idx="2"/>
            </p:cNvCxnSpPr>
            <p:nvPr/>
          </p:nvCxnSpPr>
          <p:spPr>
            <a:xfrm>
              <a:off x="3076625" y="3905900"/>
              <a:ext cx="323100" cy="600"/>
            </a:xfrm>
            <a:prstGeom prst="curvedConnector3">
              <a:avLst>
                <a:gd fmla="val 4997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1" name="Google Shape;351;p34"/>
            <p:cNvCxnSpPr>
              <a:stCxn id="337" idx="4"/>
              <a:endCxn id="346" idx="2"/>
            </p:cNvCxnSpPr>
            <p:nvPr/>
          </p:nvCxnSpPr>
          <p:spPr>
            <a:xfrm flipH="1" rot="-5400000">
              <a:off x="3820325" y="3001375"/>
              <a:ext cx="246600" cy="5781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2" name="Google Shape;352;p34"/>
            <p:cNvCxnSpPr>
              <a:stCxn id="345" idx="0"/>
              <a:endCxn id="346" idx="2"/>
            </p:cNvCxnSpPr>
            <p:nvPr/>
          </p:nvCxnSpPr>
          <p:spPr>
            <a:xfrm rot="-5400000">
              <a:off x="3825125" y="3243350"/>
              <a:ext cx="237000" cy="5781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3" name="Google Shape;353;p34"/>
            <p:cNvCxnSpPr>
              <a:stCxn id="346" idx="6"/>
              <a:endCxn id="347" idx="2"/>
            </p:cNvCxnSpPr>
            <p:nvPr/>
          </p:nvCxnSpPr>
          <p:spPr>
            <a:xfrm>
              <a:off x="5122925" y="3413800"/>
              <a:ext cx="323100" cy="600"/>
            </a:xfrm>
            <a:prstGeom prst="curvedConnector3">
              <a:avLst>
                <a:gd fmla="val 4997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4" name="Google Shape;354;p34"/>
            <p:cNvSpPr/>
            <p:nvPr/>
          </p:nvSpPr>
          <p:spPr>
            <a:xfrm>
              <a:off x="6315875" y="2410700"/>
              <a:ext cx="890400" cy="890400"/>
            </a:xfrm>
            <a:prstGeom prst="ellipse">
              <a:avLst/>
            </a:prstGeom>
            <a:solidFill>
              <a:srgbClr val="192E8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DMFT</a:t>
              </a:r>
              <a:endParaRPr sz="15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SinglePoint</a:t>
              </a:r>
              <a:endParaRPr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5445863" y="2101213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Input DMFT method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7617150" y="2600900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Output DMFT states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cxnSp>
          <p:nvCxnSpPr>
            <p:cNvPr id="356" name="Google Shape;356;p34"/>
            <p:cNvCxnSpPr>
              <a:stCxn id="347" idx="0"/>
              <a:endCxn id="354" idx="2"/>
            </p:cNvCxnSpPr>
            <p:nvPr/>
          </p:nvCxnSpPr>
          <p:spPr>
            <a:xfrm rot="-5400000">
              <a:off x="5856875" y="2699800"/>
              <a:ext cx="303000" cy="6150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7" name="Google Shape;357;p34"/>
            <p:cNvCxnSpPr>
              <a:stCxn id="340" idx="4"/>
              <a:endCxn id="354" idx="2"/>
            </p:cNvCxnSpPr>
            <p:nvPr/>
          </p:nvCxnSpPr>
          <p:spPr>
            <a:xfrm flipH="1" rot="-5400000">
              <a:off x="5885963" y="2426113"/>
              <a:ext cx="244800" cy="6150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8" name="Google Shape;358;p34"/>
            <p:cNvCxnSpPr>
              <a:endCxn id="355" idx="2"/>
            </p:cNvCxnSpPr>
            <p:nvPr/>
          </p:nvCxnSpPr>
          <p:spPr>
            <a:xfrm>
              <a:off x="7206150" y="2855300"/>
              <a:ext cx="4110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59" name="Google Shape;359;p34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DMFT workflows</a:t>
            </a:r>
            <a:endParaRPr/>
          </a:p>
        </p:txBody>
      </p:sp>
      <p:sp>
        <p:nvSpPr>
          <p:cNvPr id="360" name="Google Shape;360;p34"/>
          <p:cNvSpPr txBox="1"/>
          <p:nvPr>
            <p:ph idx="1" type="body"/>
          </p:nvPr>
        </p:nvSpPr>
        <p:spPr>
          <a:xfrm>
            <a:off x="1340358" y="857279"/>
            <a:ext cx="7554300" cy="39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Useful to study metal-to-insulator (Mott) transitions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125" y="134567"/>
            <a:ext cx="3047850" cy="13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" y="107271"/>
            <a:ext cx="948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5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DMFT workflows</a:t>
            </a:r>
            <a:endParaRPr/>
          </a:p>
        </p:txBody>
      </p:sp>
      <p:grpSp>
        <p:nvGrpSpPr>
          <p:cNvPr id="369" name="Google Shape;369;p35"/>
          <p:cNvGrpSpPr/>
          <p:nvPr/>
        </p:nvGrpSpPr>
        <p:grpSpPr>
          <a:xfrm>
            <a:off x="1108299" y="742431"/>
            <a:ext cx="3124976" cy="4342329"/>
            <a:chOff x="1108299" y="742431"/>
            <a:chExt cx="3124976" cy="4342329"/>
          </a:xfrm>
        </p:grpSpPr>
        <p:pic>
          <p:nvPicPr>
            <p:cNvPr id="370" name="Google Shape;370;p35"/>
            <p:cNvPicPr preferRelativeResize="0"/>
            <p:nvPr/>
          </p:nvPicPr>
          <p:blipFill rotWithShape="1">
            <a:blip r:embed="rId5">
              <a:alphaModFix/>
            </a:blip>
            <a:srcRect b="0" l="1830" r="1839" t="0"/>
            <a:stretch/>
          </p:blipFill>
          <p:spPr>
            <a:xfrm>
              <a:off x="1108299" y="982336"/>
              <a:ext cx="2997310" cy="4102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08300" y="742431"/>
              <a:ext cx="3124975" cy="23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2" name="Google Shape;37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5300" y="1698788"/>
            <a:ext cx="5051351" cy="26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 txBox="1"/>
          <p:nvPr/>
        </p:nvSpPr>
        <p:spPr>
          <a:xfrm>
            <a:off x="1292875" y="796500"/>
            <a:ext cx="7469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"/>
              <a:buChar char="-"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Extend supported codes for GW, DMFT, BSE, CoreHole excitations.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"/>
              <a:buChar char="-"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more techniques metainfo: QMC, TDDFT…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"/>
              <a:buChar char="-"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Convince people to upload their data and give feedback.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"/>
              <a:buChar char="-"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Educate </a:t>
            </a:r>
            <a:r>
              <a:rPr i="1"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computational</a:t>
            </a: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communities into Data Management.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tillium Web"/>
              <a:buChar char="-"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 on interoperability with Area B (materials characterization experiments): common metainfo, notebooks for analysis, etc.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9" name="Google Shape;379;p36"/>
          <p:cNvSpPr txBox="1"/>
          <p:nvPr/>
        </p:nvSpPr>
        <p:spPr>
          <a:xfrm rot="-1155717">
            <a:off x="3214713" y="3621609"/>
            <a:ext cx="2714561" cy="98521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Titillium Web"/>
                <a:ea typeface="Titillium Web"/>
                <a:cs typeface="Titillium Web"/>
                <a:sym typeface="Titillium Web"/>
              </a:rPr>
              <a:t>Thank you for your attention!</a:t>
            </a:r>
            <a:endParaRPr b="1" sz="2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0" name="Google Shape;380;p36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short-term objectives</a:t>
            </a:r>
            <a:endParaRPr/>
          </a:p>
        </p:txBody>
      </p:sp>
      <p:sp>
        <p:nvSpPr>
          <p:cNvPr id="381" name="Google Shape;381;p36"/>
          <p:cNvSpPr txBox="1"/>
          <p:nvPr>
            <p:ph idx="4294967295" type="subTitle"/>
          </p:nvPr>
        </p:nvSpPr>
        <p:spPr>
          <a:xfrm>
            <a:off x="5403300" y="4288250"/>
            <a:ext cx="37407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8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jose.pizarro@physik.hu-berlin.de</a:t>
            </a:r>
            <a:endParaRPr sz="158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n" sz="158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@JosePizarroB</a:t>
            </a:r>
            <a:r>
              <a:rPr lang="en" sz="158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(Twitter)</a:t>
            </a:r>
            <a:endParaRPr sz="158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">
            <a:off x="356901" y="589639"/>
            <a:ext cx="4090550" cy="387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925" y="3047259"/>
            <a:ext cx="548425" cy="8246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250" y="3991237"/>
            <a:ext cx="604250" cy="7992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" name="Google Shape;101;p17"/>
          <p:cNvSpPr txBox="1"/>
          <p:nvPr/>
        </p:nvSpPr>
        <p:spPr>
          <a:xfrm>
            <a:off x="4330350" y="3182500"/>
            <a:ext cx="113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itillium Web"/>
                <a:ea typeface="Titillium Web"/>
                <a:cs typeface="Titillium Web"/>
                <a:sym typeface="Titillium Web"/>
              </a:rPr>
              <a:t>Joseph F. Rudzinski</a:t>
            </a:r>
            <a:endParaRPr b="1"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95.6, 11:00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Friday, 31.03.2023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509500" y="4261488"/>
            <a:ext cx="113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itillium Web"/>
                <a:ea typeface="Titillium Web"/>
                <a:cs typeface="Titillium Web"/>
                <a:sym typeface="Titillium Web"/>
              </a:rPr>
              <a:t>Jose M. Pizarro</a:t>
            </a:r>
            <a:endParaRPr b="1"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6527350" y="3475300"/>
            <a:ext cx="130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+ PIs, postdocs, students…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2500" y="3967896"/>
            <a:ext cx="548425" cy="8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6810925" y="4102163"/>
            <a:ext cx="113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itillium Web"/>
                <a:ea typeface="Titillium Web"/>
                <a:cs typeface="Titillium Web"/>
                <a:sym typeface="Titillium Web"/>
              </a:rPr>
              <a:t>Jonas Schwab </a:t>
            </a: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(QMC)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"/>
                <a:ea typeface="Titillium Web"/>
                <a:cs typeface="Titillium Web"/>
                <a:sym typeface="Titillium Web"/>
              </a:rPr>
              <a:t>O 84.9, 17:45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Thursday, 30.03.2023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06" name="Google Shape;106;p17"/>
          <p:cNvGrpSpPr/>
          <p:nvPr/>
        </p:nvGrpSpPr>
        <p:grpSpPr>
          <a:xfrm>
            <a:off x="1729000" y="216900"/>
            <a:ext cx="1136700" cy="1377001"/>
            <a:chOff x="3117700" y="883725"/>
            <a:chExt cx="1136700" cy="1377001"/>
          </a:xfrm>
        </p:grpSpPr>
        <p:pic>
          <p:nvPicPr>
            <p:cNvPr id="107" name="Google Shape;107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17700" y="1166201"/>
              <a:ext cx="727925" cy="10945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" name="Google Shape;108;p17"/>
            <p:cNvSpPr txBox="1"/>
            <p:nvPr/>
          </p:nvSpPr>
          <p:spPr>
            <a:xfrm>
              <a:off x="3117700" y="883725"/>
              <a:ext cx="1136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itillium Web"/>
                  <a:ea typeface="Titillium Web"/>
                  <a:cs typeface="Titillium Web"/>
                  <a:sym typeface="Titillium Web"/>
                </a:rPr>
                <a:t>Silvana Botti</a:t>
              </a:r>
              <a:endParaRPr b="1" sz="8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2555950" y="667100"/>
            <a:ext cx="1136700" cy="1104575"/>
            <a:chOff x="4374750" y="1019400"/>
            <a:chExt cx="1136700" cy="1104575"/>
          </a:xfrm>
        </p:grpSpPr>
        <p:pic>
          <p:nvPicPr>
            <p:cNvPr id="110" name="Google Shape;110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40975" y="1262775"/>
              <a:ext cx="604260" cy="861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11" name="Google Shape;111;p17"/>
            <p:cNvSpPr txBox="1"/>
            <p:nvPr/>
          </p:nvSpPr>
          <p:spPr>
            <a:xfrm>
              <a:off x="4374750" y="1019400"/>
              <a:ext cx="1136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itillium Web"/>
                  <a:ea typeface="Titillium Web"/>
                  <a:cs typeface="Titillium Web"/>
                  <a:sym typeface="Titillium Web"/>
                </a:rPr>
                <a:t>Luca M. Ghiringhelli</a:t>
              </a:r>
              <a:endParaRPr b="1" sz="8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112" name="Google Shape;11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9523" y="1952289"/>
            <a:ext cx="548425" cy="89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" name="Google Shape;113;p17"/>
          <p:cNvSpPr txBox="1"/>
          <p:nvPr/>
        </p:nvSpPr>
        <p:spPr>
          <a:xfrm>
            <a:off x="4767950" y="2122700"/>
            <a:ext cx="113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itillium Web"/>
                <a:ea typeface="Titillium Web"/>
                <a:cs typeface="Titillium Web"/>
                <a:sym typeface="Titillium Web"/>
              </a:rPr>
              <a:t>Nathan Daelmann</a:t>
            </a:r>
            <a:endParaRPr b="1"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 95.10, 12:15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Friday, 31.03.2023</a:t>
            </a:r>
            <a:endParaRPr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846200" y="2347338"/>
            <a:ext cx="852300" cy="22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4413500" y="3408038"/>
            <a:ext cx="852300" cy="22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7050" y="301725"/>
            <a:ext cx="1608175" cy="2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3216975" y="1126550"/>
            <a:ext cx="71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itillium Web"/>
                <a:ea typeface="Titillium Web"/>
                <a:cs typeface="Titillium Web"/>
                <a:sym typeface="Titillium Web"/>
              </a:rPr>
              <a:t>GW</a:t>
            </a:r>
            <a:endParaRPr sz="23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439">
            <a:off x="1290573" y="1115334"/>
            <a:ext cx="1403125" cy="1313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2558450" y="2331788"/>
            <a:ext cx="244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Useful for quantitative analysis of the band gap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25" name="Google Shape;125;p18"/>
          <p:cNvGrpSpPr/>
          <p:nvPr/>
        </p:nvGrpSpPr>
        <p:grpSpPr>
          <a:xfrm>
            <a:off x="1243000" y="2947401"/>
            <a:ext cx="3991899" cy="2292074"/>
            <a:chOff x="1243000" y="2947401"/>
            <a:chExt cx="3991899" cy="2292074"/>
          </a:xfrm>
        </p:grpSpPr>
        <p:sp>
          <p:nvSpPr>
            <p:cNvPr id="126" name="Google Shape;126;p18"/>
            <p:cNvSpPr txBox="1"/>
            <p:nvPr/>
          </p:nvSpPr>
          <p:spPr>
            <a:xfrm>
              <a:off x="1631100" y="3239598"/>
              <a:ext cx="1074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Titillium Web"/>
                  <a:ea typeface="Titillium Web"/>
                  <a:cs typeface="Titillium Web"/>
                  <a:sym typeface="Titillium Web"/>
                </a:rPr>
                <a:t>DMFT</a:t>
              </a:r>
              <a:endParaRPr sz="23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127" name="Google Shape;12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28251">
              <a:off x="3202843" y="3215477"/>
              <a:ext cx="1766310" cy="1755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18"/>
            <p:cNvSpPr txBox="1"/>
            <p:nvPr/>
          </p:nvSpPr>
          <p:spPr>
            <a:xfrm>
              <a:off x="1243000" y="4032150"/>
              <a:ext cx="2296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Useful to study metal-to-insulator (Mott) transitions 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129" name="Google Shape;129;p18"/>
          <p:cNvCxnSpPr/>
          <p:nvPr/>
        </p:nvCxnSpPr>
        <p:spPr>
          <a:xfrm>
            <a:off x="5000750" y="1061002"/>
            <a:ext cx="0" cy="39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8"/>
          <p:cNvCxnSpPr/>
          <p:nvPr/>
        </p:nvCxnSpPr>
        <p:spPr>
          <a:xfrm rot="10800000">
            <a:off x="1198725" y="3034275"/>
            <a:ext cx="76494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8"/>
          <p:cNvSpPr txBox="1"/>
          <p:nvPr/>
        </p:nvSpPr>
        <p:spPr>
          <a:xfrm>
            <a:off x="6709900" y="922400"/>
            <a:ext cx="85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itillium Web"/>
                <a:ea typeface="Titillium Web"/>
                <a:cs typeface="Titillium Web"/>
                <a:sym typeface="Titillium Web"/>
              </a:rPr>
              <a:t>BSE</a:t>
            </a:r>
            <a:endParaRPr sz="23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108575" y="3101975"/>
            <a:ext cx="3747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…and in general all those techniques that go beyond DFT and are useful to study dynamical and out-of-the-ground-state properties: 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QMC (Jonas Schwab, 084.9, 17:45 today), core-hole excitations, TDDFT…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518900" y="2352775"/>
            <a:ext cx="323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Useful to study bound states (excitons) excitations and absorption spectra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19488">
            <a:off x="7540750" y="1214300"/>
            <a:ext cx="1454562" cy="10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46879">
            <a:off x="5024900" y="1309662"/>
            <a:ext cx="1636069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1241025" y="952325"/>
            <a:ext cx="3648300" cy="20529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beyond DFT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>
            <a:off x="7248773" y="220034"/>
            <a:ext cx="1403125" cy="1313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9"/>
          <p:cNvGrpSpPr/>
          <p:nvPr/>
        </p:nvGrpSpPr>
        <p:grpSpPr>
          <a:xfrm>
            <a:off x="1761925" y="1364025"/>
            <a:ext cx="5171238" cy="3675850"/>
            <a:chOff x="1761925" y="1364025"/>
            <a:chExt cx="5171238" cy="3675850"/>
          </a:xfrm>
        </p:grpSpPr>
        <p:pic>
          <p:nvPicPr>
            <p:cNvPr id="145" name="Google Shape;14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10821" y="1364025"/>
              <a:ext cx="4722342" cy="3514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9"/>
            <p:cNvSpPr txBox="1"/>
            <p:nvPr/>
          </p:nvSpPr>
          <p:spPr>
            <a:xfrm>
              <a:off x="1761925" y="4608775"/>
              <a:ext cx="89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Jiang </a:t>
              </a: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et al., PRB 93 (2016)</a:t>
              </a:r>
              <a:endParaRPr sz="8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sp>
        <p:nvSpPr>
          <p:cNvPr id="147" name="Google Shape;147;p19"/>
          <p:cNvSpPr txBox="1"/>
          <p:nvPr/>
        </p:nvSpPr>
        <p:spPr>
          <a:xfrm>
            <a:off x="4203600" y="1307975"/>
            <a:ext cx="7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Band gap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1340358" y="857279"/>
            <a:ext cx="7554300" cy="39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Useful for quantitative analysis of band gaps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>
            <a:off x="7248773" y="220034"/>
            <a:ext cx="1403125" cy="1313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0"/>
          <p:cNvGrpSpPr/>
          <p:nvPr/>
        </p:nvGrpSpPr>
        <p:grpSpPr>
          <a:xfrm>
            <a:off x="2248575" y="2657125"/>
            <a:ext cx="4754475" cy="2363575"/>
            <a:chOff x="2248575" y="2657125"/>
            <a:chExt cx="4754475" cy="2363575"/>
          </a:xfrm>
        </p:grpSpPr>
        <p:sp>
          <p:nvSpPr>
            <p:cNvPr id="157" name="Google Shape;157;p20"/>
            <p:cNvSpPr/>
            <p:nvPr/>
          </p:nvSpPr>
          <p:spPr>
            <a:xfrm>
              <a:off x="3081525" y="3460700"/>
              <a:ext cx="890400" cy="890400"/>
            </a:xfrm>
            <a:prstGeom prst="ellipse">
              <a:avLst/>
            </a:prstGeom>
            <a:solidFill>
              <a:srgbClr val="192E8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DFT</a:t>
              </a:r>
              <a:endParaRPr sz="15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SinglePoint</a:t>
              </a:r>
              <a:endParaRPr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2248575" y="4510700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Input structure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2248575" y="2791100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Input DFT method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4294875" y="3650900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Output</a:t>
              </a: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 DFT states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4294875" y="2657125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Input GW method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5127825" y="2968600"/>
              <a:ext cx="890400" cy="890400"/>
            </a:xfrm>
            <a:prstGeom prst="ellipse">
              <a:avLst/>
            </a:prstGeom>
            <a:solidFill>
              <a:srgbClr val="192E8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GW</a:t>
              </a:r>
              <a:endParaRPr sz="15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SinglePoint</a:t>
              </a:r>
              <a:endParaRPr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6493050" y="3158800"/>
              <a:ext cx="510000" cy="510000"/>
            </a:xfrm>
            <a:prstGeom prst="ellipse">
              <a:avLst/>
            </a:prstGeom>
            <a:solidFill>
              <a:srgbClr val="7F94E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Output</a:t>
              </a:r>
              <a:r>
                <a:rPr lang="en" sz="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 GW states</a:t>
              </a:r>
              <a:endParaRPr sz="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cxnSp>
          <p:nvCxnSpPr>
            <p:cNvPr id="164" name="Google Shape;164;p20"/>
            <p:cNvCxnSpPr>
              <a:stCxn id="159" idx="4"/>
              <a:endCxn id="157" idx="2"/>
            </p:cNvCxnSpPr>
            <p:nvPr/>
          </p:nvCxnSpPr>
          <p:spPr>
            <a:xfrm flipH="1" rot="-5400000">
              <a:off x="2490225" y="3314450"/>
              <a:ext cx="604800" cy="5781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5" name="Google Shape;165;p20"/>
            <p:cNvCxnSpPr>
              <a:stCxn id="158" idx="0"/>
              <a:endCxn id="157" idx="2"/>
            </p:cNvCxnSpPr>
            <p:nvPr/>
          </p:nvCxnSpPr>
          <p:spPr>
            <a:xfrm rot="-5400000">
              <a:off x="2490225" y="3919250"/>
              <a:ext cx="604800" cy="5781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6" name="Google Shape;166;p20"/>
            <p:cNvCxnSpPr>
              <a:stCxn id="157" idx="6"/>
              <a:endCxn id="160" idx="2"/>
            </p:cNvCxnSpPr>
            <p:nvPr/>
          </p:nvCxnSpPr>
          <p:spPr>
            <a:xfrm>
              <a:off x="3971925" y="3905900"/>
              <a:ext cx="323100" cy="600"/>
            </a:xfrm>
            <a:prstGeom prst="curvedConnector3">
              <a:avLst>
                <a:gd fmla="val 4997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7" name="Google Shape;167;p20"/>
            <p:cNvCxnSpPr>
              <a:stCxn id="161" idx="4"/>
              <a:endCxn id="162" idx="2"/>
            </p:cNvCxnSpPr>
            <p:nvPr/>
          </p:nvCxnSpPr>
          <p:spPr>
            <a:xfrm flipH="1" rot="-5400000">
              <a:off x="4715625" y="3001375"/>
              <a:ext cx="246600" cy="5781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8" name="Google Shape;168;p20"/>
            <p:cNvCxnSpPr>
              <a:stCxn id="160" idx="0"/>
              <a:endCxn id="162" idx="2"/>
            </p:cNvCxnSpPr>
            <p:nvPr/>
          </p:nvCxnSpPr>
          <p:spPr>
            <a:xfrm rot="-5400000">
              <a:off x="4720425" y="3243350"/>
              <a:ext cx="237000" cy="5781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0"/>
            <p:cNvCxnSpPr>
              <a:stCxn id="162" idx="6"/>
              <a:endCxn id="163" idx="2"/>
            </p:cNvCxnSpPr>
            <p:nvPr/>
          </p:nvCxnSpPr>
          <p:spPr>
            <a:xfrm>
              <a:off x="6018225" y="3413800"/>
              <a:ext cx="474900" cy="600"/>
            </a:xfrm>
            <a:prstGeom prst="curvedConnector3">
              <a:avLst>
                <a:gd fmla="val 4999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0" name="Google Shape;170;p20"/>
          <p:cNvSpPr/>
          <p:nvPr/>
        </p:nvSpPr>
        <p:spPr>
          <a:xfrm>
            <a:off x="4804875" y="1323775"/>
            <a:ext cx="1234500" cy="1275000"/>
          </a:xfrm>
          <a:prstGeom prst="verticalScroll">
            <a:avLst>
              <a:gd fmla="val 12500" name="adj"/>
            </a:avLst>
          </a:prstGeom>
          <a:solidFill>
            <a:srgbClr val="87C5C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</a:t>
            </a: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Hedin cycle: G0W0, scGW…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Analytical continuation</a:t>
            </a:r>
            <a:b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n_states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dielectric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k- and q-grid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- frequency</a:t>
            </a:r>
            <a:endParaRPr sz="8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171" name="Google Shape;171;p20"/>
          <p:cNvCxnSpPr>
            <a:stCxn id="170" idx="1"/>
            <a:endCxn id="161" idx="0"/>
          </p:cNvCxnSpPr>
          <p:nvPr/>
        </p:nvCxnSpPr>
        <p:spPr>
          <a:xfrm flipH="1">
            <a:off x="4549988" y="1961275"/>
            <a:ext cx="409200" cy="69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72" name="Google Shape;172;p20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 workflows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1340358" y="857279"/>
            <a:ext cx="7554300" cy="39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Useful for quantitative analysis of band gaps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671" y="1032317"/>
            <a:ext cx="7845929" cy="3858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1"/>
          <p:cNvCxnSpPr/>
          <p:nvPr/>
        </p:nvCxnSpPr>
        <p:spPr>
          <a:xfrm flipH="1">
            <a:off x="1412950" y="934600"/>
            <a:ext cx="2399700" cy="1704300"/>
          </a:xfrm>
          <a:prstGeom prst="straightConnector1">
            <a:avLst/>
          </a:prstGeom>
          <a:noFill/>
          <a:ln cap="flat" cmpd="sng" w="9525">
            <a:solidFill>
              <a:srgbClr val="27B5B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1"/>
          <p:cNvSpPr/>
          <p:nvPr/>
        </p:nvSpPr>
        <p:spPr>
          <a:xfrm>
            <a:off x="1145675" y="2377375"/>
            <a:ext cx="1568100" cy="80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7B5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875" y="102719"/>
            <a:ext cx="3297730" cy="5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GW FAIR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650" y="730975"/>
            <a:ext cx="4243787" cy="436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6301800" y="1790800"/>
            <a:ext cx="27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Codes supported: exciting, FHI-aims, ABINIT, VASP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" y="107271"/>
            <a:ext cx="948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6301800" y="3201300"/>
            <a:ext cx="2803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tillium Web"/>
              <a:buChar char="➔"/>
            </a:pPr>
            <a:r>
              <a:rPr lang="en" sz="1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Re-processing of NOMAD will populate these.</a:t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292100" lvl="0" marL="2743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tillium Web"/>
              <a:buChar char="➔"/>
            </a:pPr>
            <a:r>
              <a:t/>
            </a:r>
            <a:endParaRPr sz="1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3" name="Google Shape;193;p22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GW FAIR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858" y="1068475"/>
            <a:ext cx="5366290" cy="391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6301800" y="3936900"/>
            <a:ext cx="323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1- DFT entry (</a:t>
            </a:r>
            <a:r>
              <a:rPr i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DFT SinglePoint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2- GW entry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</a:t>
            </a:r>
            <a:r>
              <a:rPr i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GW SinglePoint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3- DFT+GW entry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(</a:t>
            </a:r>
            <a:r>
              <a:rPr i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GW workflow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" y="107271"/>
            <a:ext cx="948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>
            <p:ph type="title"/>
          </p:nvPr>
        </p:nvSpPr>
        <p:spPr>
          <a:xfrm>
            <a:off x="1340358" y="172978"/>
            <a:ext cx="75543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 uploads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